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3" r:id="rId10"/>
    <p:sldId id="262" r:id="rId11"/>
    <p:sldId id="264" r:id="rId12"/>
    <p:sldId id="265" r:id="rId13"/>
    <p:sldId id="275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53" autoAdjust="0"/>
    <p:restoredTop sz="86432" autoAdjust="0"/>
  </p:normalViewPr>
  <p:slideViewPr>
    <p:cSldViewPr snapToGrid="0">
      <p:cViewPr varScale="1">
        <p:scale>
          <a:sx n="97" d="100"/>
          <a:sy n="97" d="100"/>
        </p:scale>
        <p:origin x="49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3524" y="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07C05672-1454-4414-8E9F-57C3C41CD556}" type="datetime1">
              <a:rPr lang="ru-RU" smtClean="0"/>
              <a:t>28.11.2024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37B95B5C-AE81-486B-8299-C690ADF08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CE33381F-496F-4E40-BB1C-AE9C65416224}" type="datetime1">
              <a:rPr lang="ru-RU" smtClean="0"/>
              <a:pPr/>
              <a:t>28.11.2024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6922D2F8-28A7-48E8-ADD3-E9583D47D83D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086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43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45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33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95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718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8094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479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22D2F8-28A7-48E8-ADD3-E9583D47D83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43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Графический объект 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rtlCol="0" anchor="b"/>
          <a:lstStyle>
            <a:lvl1pPr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ru-RU" sz="1800" i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рыночных возможност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Графический объект 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lang="ru-RU" sz="54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4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ши конкурен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Графический объект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4" name="Текст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ши конкуренты, версия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0" name="Текст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54" name="Текст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9" name="Текст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38" name="Текст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0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800" b="1" cap="all" spc="200" baseline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Нижний колонтитул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2" name="Номер слайда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3" name="Дата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ратегия развит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8" name="Текст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19" name="Текст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lang="ru-RU" sz="16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добавить имя</a:t>
            </a:r>
          </a:p>
        </p:txBody>
      </p:sp>
      <p:sp>
        <p:nvSpPr>
          <p:cNvPr id="20" name="Текст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2" name="Текст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пулярно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Графический объект 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подзаголовок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 rtlCol="0"/>
          <a:lstStyle>
            <a:lvl1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2pPr>
            <a:lvl3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3pPr>
            <a:lvl4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4pPr>
            <a:lvl5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6" name="Текст 14">
            <a:extLst>
              <a:ext uri="{FF2B5EF4-FFF2-40B4-BE49-F238E27FC236}">
                <a16:creationId xmlns:a16="http://schemas.microsoft.com/office/drawing/2014/main" id="{EF233E3C-C99A-4345-9504-B06740BBAB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83159" y="3186346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5" name="Текст 14">
            <a:extLst>
              <a:ext uri="{FF2B5EF4-FFF2-40B4-BE49-F238E27FC236}">
                <a16:creationId xmlns:a16="http://schemas.microsoft.com/office/drawing/2014/main" id="{406787F7-1112-4CC9-8FD0-D3583902DE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983159" y="3699738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4" name="Текст 14">
            <a:extLst>
              <a:ext uri="{FF2B5EF4-FFF2-40B4-BE49-F238E27FC236}">
                <a16:creationId xmlns:a16="http://schemas.microsoft.com/office/drawing/2014/main" id="{99FA8680-9A76-4984-9EF3-619FF82EF7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83159" y="4213130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3" name="Текст 14">
            <a:extLst>
              <a:ext uri="{FF2B5EF4-FFF2-40B4-BE49-F238E27FC236}">
                <a16:creationId xmlns:a16="http://schemas.microsoft.com/office/drawing/2014/main" id="{CB4D59B1-4953-4B1A-9812-770624E09F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83159" y="4726522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52" name="Текст 14">
            <a:extLst>
              <a:ext uri="{FF2B5EF4-FFF2-40B4-BE49-F238E27FC236}">
                <a16:creationId xmlns:a16="http://schemas.microsoft.com/office/drawing/2014/main" id="{95F87D86-6041-4E3C-BB75-D69D0BE78AE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83159" y="5239913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82" name="Текст 14">
            <a:extLst>
              <a:ext uri="{FF2B5EF4-FFF2-40B4-BE49-F238E27FC236}">
                <a16:creationId xmlns:a16="http://schemas.microsoft.com/office/drawing/2014/main" id="{634E901B-B6DE-434D-897D-F1CBD4C85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983158" y="5757105"/>
            <a:ext cx="578977" cy="366359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40" name="Текст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4" name="Текст 14">
            <a:extLst>
              <a:ext uri="{FF2B5EF4-FFF2-40B4-BE49-F238E27FC236}">
                <a16:creationId xmlns:a16="http://schemas.microsoft.com/office/drawing/2014/main" id="{1205833E-1296-4429-98BC-86ED5E75B7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6287" y="5930807"/>
            <a:ext cx="680833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4ADE2985-788D-4E06-BD6E-2DAB0780CC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83623" y="5930807"/>
            <a:ext cx="717943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FAA1F6E3-EB96-4B94-BB57-05FD3C6316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8590" y="5929991"/>
            <a:ext cx="688462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A59FA224-FF57-40F3-9DE2-A9E5663CA4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4388" y="5929991"/>
            <a:ext cx="680835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B54D6B4E-0A06-4D7F-A784-E937A895E8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72728" y="5929991"/>
            <a:ext cx="717942" cy="553488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</a:t>
            </a: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CBAACD0B-92AC-4BB5-B2A1-E707BF046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93151" y="3356785"/>
            <a:ext cx="4296522" cy="2583500"/>
            <a:chOff x="6593151" y="3356785"/>
            <a:chExt cx="4296522" cy="2583500"/>
          </a:xfrm>
        </p:grpSpPr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5621DF36-2E24-4250-8EA9-A4F7384057A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87397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519F31A0-FCE5-444A-9B67-BAD40A29F0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3567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 соединительная линия 59">
              <a:extLst>
                <a:ext uri="{FF2B5EF4-FFF2-40B4-BE49-F238E27FC236}">
                  <a16:creationId xmlns:a16="http://schemas.microsoft.com/office/drawing/2014/main" id="{32EB8C64-26D1-49F5-BA35-75904015FB3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9402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97ED0880-E9DE-43CA-BBF7-379FADCCAD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417240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0ECB90AC-2E9C-4DA6-9DE3-DC040D0710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908361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>
              <a:extLst>
                <a:ext uri="{FF2B5EF4-FFF2-40B4-BE49-F238E27FC236}">
                  <a16:creationId xmlns:a16="http://schemas.microsoft.com/office/drawing/2014/main" id="{3D64C7F2-BB5D-48DC-9D4E-C23102C15F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39362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A55D8F5-8A01-4257-9CE6-A1B977F30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56287" y="5431011"/>
            <a:ext cx="680833" cy="50136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0F2C8F2-9655-45C9-AEF1-0F524E904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86167" y="4913817"/>
            <a:ext cx="680834" cy="101855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458165E-0BB4-4621-BC5C-EB2DDE22E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16048" y="4396625"/>
            <a:ext cx="680835" cy="153493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F4798AF-A852-4991-B42B-A74C23574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4388" y="3879433"/>
            <a:ext cx="680835" cy="205212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BCA52D7-A558-4733-BD5C-28751C99A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75270" y="3362241"/>
            <a:ext cx="680836" cy="256931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ухлетний план действи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Графический объект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Группа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Прямая соединительная линия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Прямая соединительная линия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Прямая соединительная линия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Прямая соединительная линия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Прямая соединительная линия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Прямая соединительная линия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Прямая соединительная линия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Прямая соединительная линия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Прямая соединительная линия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21" name="Текст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2" name="Текст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3" name="Текст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13" name="Текст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lang="ru-RU" sz="18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год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5" name="Текст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7" name="Текст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9" name="Текст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0" name="Текст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1" name="Текст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2" name="Текст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3" name="Текст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4" name="Текст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5" name="Текст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b="1" cap="none" spc="0" baseline="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6" name="Текст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14" name="Текст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lang="ru-RU" sz="18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год</a:t>
            </a:r>
          </a:p>
        </p:txBody>
      </p:sp>
      <p:sp>
        <p:nvSpPr>
          <p:cNvPr id="66" name="Текст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7" name="Текст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8" name="Текст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9" name="Текст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0" name="Текст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1" name="Текст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2" name="Текст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3" name="Текст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4" name="Текст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5" name="Текст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6" name="Текст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77" name="Текст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grpSp>
        <p:nvGrpSpPr>
          <p:cNvPr id="101" name="Группа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Прямая соединительная линия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Прямая соединительная линия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Прямая соединительная линия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Прямая соединительная линия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 соединительная линия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Прямая соединительная линия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Прямая соединительная линия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Прямая соединительная линия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Прямая соединительная линия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Прямая соединительная линия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нсовые показате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Графический объект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 rtlCol="0"/>
          <a:lstStyle>
            <a:lvl1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2pPr>
            <a:lvl3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3pPr>
            <a:lvl4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4pPr>
            <a:lvl5pPr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накомство с командой от 4 челов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377440"/>
            <a:ext cx="1939480" cy="2115505"/>
          </a:xfrm>
          <a:prstGeom prst="rect">
            <a:avLst/>
          </a:prstGeom>
        </p:spPr>
        <p:txBody>
          <a:bodyPr rtlCol="0" anchor="ctr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7" name="Рисунок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6" name="Рисунок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4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31" name="Текст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9" name="Нижний колонтитул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40" name="Номер слайда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41" name="Дата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накомство с командой от 8 челов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112264"/>
          </a:xfrm>
          <a:prstGeom prst="rect">
            <a:avLst/>
          </a:prstGeom>
        </p:spPr>
        <p:txBody>
          <a:bodyPr rtlCol="0" anchor="ctr"/>
          <a:lstStyle>
            <a:lvl1pPr algn="ctr">
              <a:lnSpc>
                <a:spcPct val="90000"/>
              </a:lnSpc>
              <a:spcBef>
                <a:spcPts val="1000"/>
              </a:spcBef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4" name="Рисунок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1" name="Рисунок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5" name="Рисунок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87" name="Рисунок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41" name="Текст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5" name="Текст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6" name="Текст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7" name="Текст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48" name="Текст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97" name="Рисунок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99" name="Рисунок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1" name="Рисунок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103" name="Рисунок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 rtlCol="0"/>
          <a:lstStyle>
            <a:lvl1pPr marL="0" indent="0" algn="ctr">
              <a:buNone/>
              <a:defRPr lang="ru-RU" sz="2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73" name="Текст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4" name="Текст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5" name="Текст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6" name="Текст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7" name="Текст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78" name="Текст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79" name="Текст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1" cap="all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имя</a:t>
            </a:r>
          </a:p>
        </p:txBody>
      </p:sp>
      <p:sp>
        <p:nvSpPr>
          <p:cNvPr id="80" name="Текст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ru-RU" sz="10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8" name="Овал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98" name="Овал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0" name="Овал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2" name="Овал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4" name="Овал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105" name="Нижний колонтитул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06" name="Номер слайда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07" name="Дата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нсиро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Графический объект 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45" name="Текст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4000" b="1" cap="all" spc="4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9" name="Текст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7" name="Текст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48" name="Текст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4000" b="1" cap="all" spc="4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7" name="Текст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5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8" name="Текст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9" name="Текст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0" name="Текст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1" name="Текст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ru-RU" sz="1600" b="1" cap="none" spc="200" baseline="0">
                <a:solidFill>
                  <a:schemeClr val="accent3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4" name="Текст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lang="ru-RU" sz="12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на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Графический объект 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Овал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6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0" name="Рисунок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 rtlCol="0"/>
          <a:lstStyle>
            <a:lvl1pPr marL="0" indent="0" algn="ctr">
              <a:buFont typeface="+mj-lt"/>
              <a:buNone/>
              <a:defRPr lang="ru-RU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добавить фотографию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Графический объект 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3" name="Нижний колонтитул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4" name="Номер слайда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5" name="Дата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800" i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lvl="0" rtl="0"/>
            <a:r>
              <a:rPr lang="ru-RU" noProof="0" dirty="0"/>
              <a:t>Подзаголовок слайда</a:t>
            </a:r>
          </a:p>
        </p:txBody>
      </p:sp>
      <p:sp>
        <p:nvSpPr>
          <p:cNvPr id="12" name="Нижний колонтитул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4" name="Дата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8" name="Текст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2" name="Текст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0" name="Текст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41" name="Нижний колонтитул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42" name="Номер слайда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43" name="Дата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8" name="Текст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6" name="Рисунок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7" name="Рисунок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38" name="Рисунок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 rtlCol="0"/>
          <a:lstStyle>
            <a:lvl1pPr algn="l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58" name="Текст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57" name="Текст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4" name="Текст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3" name="Текст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67" name="Текст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6" name="Текст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2" name="Нижний колонтитул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3" name="Номер слайда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4" name="Дата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1" name="Рисунок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5" name="Рисунок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26" name="Рисунок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z="105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имущества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lang="ru-RU" sz="1800" cap="none" spc="20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8" name="Нижний колонтитул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9" name="Номер слайда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0" name="Дата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 rtlCol="0"/>
          <a:lstStyle>
            <a:lvl1pPr algn="ctr">
              <a:defRPr lang="ru-RU" sz="4800" b="1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изнес-мод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 rtlCol="0"/>
          <a:lstStyle>
            <a:lvl1pPr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1" name="Текст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2" name="Текст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4" name="Текст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600" b="1" cap="none" spc="2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рыночных возможност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Графический объект 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 rtlCol="0"/>
          <a:lstStyle>
            <a:lvl1pPr algn="ctr">
              <a:defRPr lang="ru-RU" sz="28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13" name="Текст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lang="ru-RU" sz="5400" b="1" kern="0" cap="all" spc="400" baseline="0">
                <a:solidFill>
                  <a:schemeClr val="accent6"/>
                </a:solidFill>
                <a:latin typeface="Century Gothic" panose="020B0502020202020204" pitchFamily="34" charset="0"/>
              </a:defRPr>
            </a:lvl1pPr>
          </a:lstStyle>
          <a:p>
            <a:pPr lvl="0" rtl="0"/>
            <a:r>
              <a:rPr lang="ru-RU" noProof="0" dirty="0"/>
              <a:t>Добавить заголовок</a:t>
            </a:r>
          </a:p>
        </p:txBody>
      </p:sp>
      <p:sp>
        <p:nvSpPr>
          <p:cNvPr id="36" name="Текст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lang="ru-RU" sz="1400" cap="none" spc="0" baseline="0">
                <a:solidFill>
                  <a:schemeClr val="bg1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 lvl="0" rtl="0"/>
            <a:r>
              <a:rPr lang="ru-RU" noProof="0" dirty="0"/>
              <a:t>Добавьте текст сюда</a:t>
            </a:r>
          </a:p>
        </p:txBody>
      </p:sp>
      <p:sp>
        <p:nvSpPr>
          <p:cNvPr id="20" name="Нижний колонтитул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22" name="Дата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 dirty="0"/>
              <a:t>21 мая 20гг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ижний колонтитул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900" b="1" cap="all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/>
              <a:t>ЗАГОЛОВОК ПРЕЗЕНТАЦИИ</a:t>
            </a:r>
            <a:endParaRPr lang="ru-RU" b="1" dirty="0"/>
          </a:p>
        </p:txBody>
      </p:sp>
      <p:sp>
        <p:nvSpPr>
          <p:cNvPr id="14" name="Номер слайда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1600">
                <a:solidFill>
                  <a:schemeClr val="accent6"/>
                </a:solidFill>
                <a:latin typeface="Calibri Light" panose="020F0302020204030204" pitchFamily="34" charset="0"/>
                <a:cs typeface="+mn-cs"/>
              </a:defRPr>
            </a:lvl1pPr>
          </a:lstStyle>
          <a:p>
            <a:pPr>
              <a:defRPr lang="ru-RU"/>
            </a:pPr>
            <a:fld id="{8D1FC6F8-0BCD-47E9-9C64-690771D9C143}" type="slidenum">
              <a:rPr lang="ru-RU" smtClean="0"/>
              <a:pPr>
                <a:defRPr lang="ru-RU"/>
              </a:pPr>
              <a:t>‹#›</a:t>
            </a:fld>
            <a:endParaRPr lang="ru-RU" dirty="0"/>
          </a:p>
        </p:txBody>
      </p:sp>
      <p:sp>
        <p:nvSpPr>
          <p:cNvPr id="15" name="Дата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rtlCol="0" anchor="ctr"/>
          <a:lstStyle>
            <a:lvl1pPr>
              <a:defRPr lang="ru-RU" sz="900" b="1" spc="40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 lang="ru-RU"/>
            </a:pPr>
            <a:r>
              <a:rPr lang="ru-RU" cap="all"/>
              <a:t>21 мая 20гг</a:t>
            </a:r>
            <a:endParaRPr lang="ru-RU" b="1" cap="all" dirty="0"/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0.png"/><Relationship Id="rId7" Type="http://schemas.openxmlformats.org/officeDocument/2006/relationships/image" Target="../media/image3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Relationship Id="rId9" Type="http://schemas.openxmlformats.org/officeDocument/2006/relationships/image" Target="../media/image3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6037242" cy="192950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4400" dirty="0"/>
              <a:t>Ai </a:t>
            </a:r>
            <a:r>
              <a:rPr lang="ru-RU" sz="4400" dirty="0"/>
              <a:t>Агнет</a:t>
            </a:r>
            <a:br>
              <a:rPr lang="ru-RU" sz="4400" dirty="0"/>
            </a:br>
            <a:r>
              <a:rPr lang="ru-RU" sz="4400" dirty="0"/>
              <a:t>для поиска </a:t>
            </a:r>
            <a:br>
              <a:rPr lang="ru-RU" sz="4400" dirty="0"/>
            </a:br>
            <a:r>
              <a:rPr lang="ru-RU" sz="4400" dirty="0"/>
              <a:t>в документации</a:t>
            </a:r>
            <a:endParaRPr lang="ru-RU" sz="4400" b="1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Жук Филипп 2392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Спасибо 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4B54C36-E55C-4D10-96EB-21DBB6481D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6852" y="3531676"/>
            <a:ext cx="4989628" cy="1756576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Жук Филипп </a:t>
            </a:r>
          </a:p>
          <a:p>
            <a:pPr rtl="0"/>
            <a:r>
              <a:rPr lang="ru-RU" dirty="0"/>
              <a:t>Группа 2392</a:t>
            </a:r>
          </a:p>
        </p:txBody>
      </p:sp>
      <p:sp>
        <p:nvSpPr>
          <p:cNvPr id="22" name="Номер слайда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10</a:t>
            </a:fld>
            <a:endParaRPr lang="ru-RU"/>
          </a:p>
        </p:txBody>
      </p:sp>
      <p:sp>
        <p:nvSpPr>
          <p:cNvPr id="3" name="Нижний колонтитул 5">
            <a:extLst>
              <a:ext uri="{FF2B5EF4-FFF2-40B4-BE49-F238E27FC236}">
                <a16:creationId xmlns:a16="http://schemas.microsoft.com/office/drawing/2014/main" id="{17A99A4F-CFE7-58CD-21D1-7FDB9C1AE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Заголовок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О нас</a:t>
            </a:r>
          </a:p>
        </p:txBody>
      </p:sp>
      <p:sp>
        <p:nvSpPr>
          <p:cNvPr id="59" name="Текст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4661" y="2747550"/>
            <a:ext cx="5309918" cy="287203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Мы — команда инициативных студентов, объединенных общей целью: упростить доступ к рабочим инструкциям с помощью современных технологий. В нашей команде присутствуют </a:t>
            </a:r>
            <a:r>
              <a:rPr lang="en-US" dirty="0"/>
              <a:t>ML </a:t>
            </a:r>
            <a:r>
              <a:rPr lang="ru-RU" dirty="0"/>
              <a:t>и </a:t>
            </a:r>
            <a:r>
              <a:rPr lang="en-US" dirty="0"/>
              <a:t>WEB </a:t>
            </a:r>
            <a:r>
              <a:rPr lang="ru-RU" dirty="0"/>
              <a:t>разработчики.</a:t>
            </a:r>
          </a:p>
        </p:txBody>
      </p:sp>
      <p:pic>
        <p:nvPicPr>
          <p:cNvPr id="116" name="Рисунок 115" descr="Группа людей в комнате">
            <a:extLst>
              <a:ext uri="{FF2B5EF4-FFF2-40B4-BE49-F238E27FC236}">
                <a16:creationId xmlns:a16="http://schemas.microsoft.com/office/drawing/2014/main" id="{2F0ECB9B-426D-40BC-918A-2C82968A05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453" y="1433033"/>
            <a:ext cx="3527091" cy="3463540"/>
          </a:xfrm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2</a:t>
            </a:r>
          </a:p>
        </p:txBody>
      </p:sp>
      <p:sp>
        <p:nvSpPr>
          <p:cNvPr id="4" name="Нижний колонтитул 5">
            <a:extLst>
              <a:ext uri="{FF2B5EF4-FFF2-40B4-BE49-F238E27FC236}">
                <a16:creationId xmlns:a16="http://schemas.microsoft.com/office/drawing/2014/main" id="{C181E4B5-398D-B053-779B-E971205BA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Заголовок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069" y="695093"/>
            <a:ext cx="4919354" cy="66749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Проблема</a:t>
            </a:r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9594" y="1873815"/>
            <a:ext cx="2556579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Потеря времени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9595" y="2178443"/>
            <a:ext cx="2702650" cy="174262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Сотрудники теряют много времени на поиск необходимой информации в рабочих инструкциях</a:t>
            </a:r>
          </a:p>
        </p:txBody>
      </p:sp>
      <p:sp>
        <p:nvSpPr>
          <p:cNvPr id="45" name="Текст 44">
            <a:extLst>
              <a:ext uri="{FF2B5EF4-FFF2-40B4-BE49-F238E27FC236}">
                <a16:creationId xmlns:a16="http://schemas.microsoft.com/office/drawing/2014/main" id="{23B5DB8F-544D-4B8A-98F5-10157CB578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99595" y="4071261"/>
            <a:ext cx="255657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Кадры</a:t>
            </a:r>
            <a:endParaRPr lang="ru-RU" b="1" dirty="0"/>
          </a:p>
        </p:txBody>
      </p:sp>
      <p:sp>
        <p:nvSpPr>
          <p:cNvPr id="71" name="Текст 70">
            <a:extLst>
              <a:ext uri="{FF2B5EF4-FFF2-40B4-BE49-F238E27FC236}">
                <a16:creationId xmlns:a16="http://schemas.microsoft.com/office/drawing/2014/main" id="{6DC1492D-B4FC-4834-8463-9F39FDB781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199596" y="4383943"/>
            <a:ext cx="2556577" cy="132823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Не хватка квалифицированных кадров для качественного обучения стажеров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3</a:t>
            </a:r>
          </a:p>
        </p:txBody>
      </p:sp>
      <p:sp>
        <p:nvSpPr>
          <p:cNvPr id="12" name="Текст 44">
            <a:extLst>
              <a:ext uri="{FF2B5EF4-FFF2-40B4-BE49-F238E27FC236}">
                <a16:creationId xmlns:a16="http://schemas.microsoft.com/office/drawing/2014/main" id="{48C52EAA-4B30-DA44-E7A1-A24F60B344F8}"/>
              </a:ext>
            </a:extLst>
          </p:cNvPr>
          <p:cNvSpPr txBox="1">
            <a:spLocks/>
          </p:cNvSpPr>
          <p:nvPr/>
        </p:nvSpPr>
        <p:spPr>
          <a:xfrm>
            <a:off x="7746910" y="2684631"/>
            <a:ext cx="2556577" cy="365125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Сложность документаций</a:t>
            </a:r>
          </a:p>
        </p:txBody>
      </p:sp>
      <p:sp>
        <p:nvSpPr>
          <p:cNvPr id="15" name="Текст 70">
            <a:extLst>
              <a:ext uri="{FF2B5EF4-FFF2-40B4-BE49-F238E27FC236}">
                <a16:creationId xmlns:a16="http://schemas.microsoft.com/office/drawing/2014/main" id="{F7DB0FBE-63BE-48A1-D59B-93DDDDCD4E02}"/>
              </a:ext>
            </a:extLst>
          </p:cNvPr>
          <p:cNvSpPr txBox="1">
            <a:spLocks/>
          </p:cNvSpPr>
          <p:nvPr/>
        </p:nvSpPr>
        <p:spPr>
          <a:xfrm>
            <a:off x="7746911" y="3112361"/>
            <a:ext cx="2556577" cy="1328236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Документации пишут используя сложные термины, которые являются не понятными для 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Заголовок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/>
              <a:t>Решение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DA6FC127-313F-42F3-9800-F36B13BD0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20" idx="2"/>
          </p:cNvCxnSpPr>
          <p:nvPr/>
        </p:nvCxnSpPr>
        <p:spPr>
          <a:xfrm>
            <a:off x="2172245" y="3645383"/>
            <a:ext cx="762228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Овал 16">
            <a:extLst>
              <a:ext uri="{FF2B5EF4-FFF2-40B4-BE49-F238E27FC236}">
                <a16:creationId xmlns:a16="http://schemas.microsoft.com/office/drawing/2014/main" id="{17BD30DD-1CDC-42FA-A173-F6CFB93D9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5064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6FF16285-BEA6-47E3-8ECE-E17D4D084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562" y="3174633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3FF59E2B-8CF4-4F96-9F85-850F62E87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4529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D56AB62C-FF38-4153-B496-F42C8DB04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2F0C189F-75BF-4FC8-A278-5EFC6B66F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55803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Обработка данных</a:t>
            </a:r>
            <a:endParaRPr lang="ru-RU" b="1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56F30711-3932-4012-B6C1-3B270E1293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685940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Наш продукт самостоятельно анализирует данные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:a16="http://schemas.microsoft.com/office/drawing/2014/main" id="{850A4385-C5CF-4BEE-B287-D3AC3C91286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37502" y="4234631"/>
            <a:ext cx="3076194" cy="55434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Получение векторного хранилища</a:t>
            </a:r>
            <a:endParaRPr lang="ru-RU" b="1" dirty="0"/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CC9C5A8F-500B-4089-A210-65BE40581FE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7503" y="4689628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создает себе базу данных. </a:t>
            </a:r>
          </a:p>
          <a:p>
            <a:pPr rtl="0"/>
            <a:r>
              <a:rPr lang="ru-RU" dirty="0"/>
              <a:t>По которой выполняется поиск используя технологию </a:t>
            </a:r>
            <a:r>
              <a:rPr lang="en-US" dirty="0"/>
              <a:t>RAG</a:t>
            </a:r>
            <a:endParaRPr lang="ru-RU" dirty="0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561059DA-EA8B-4860-B58D-BBFD6C2CFC5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Обработка результатов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491AC0FF-532B-4B36-BE1C-83B71D783B4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673496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Благодаря нейро сетям, программа обрабатывает данные и выводит в понятном для человека виде </a:t>
            </a:r>
          </a:p>
        </p:txBody>
      </p:sp>
      <p:sp>
        <p:nvSpPr>
          <p:cNvPr id="33" name="Текст 32">
            <a:extLst>
              <a:ext uri="{FF2B5EF4-FFF2-40B4-BE49-F238E27FC236}">
                <a16:creationId xmlns:a16="http://schemas.microsoft.com/office/drawing/2014/main" id="{921263C4-F13B-47F6-A4A0-816A8D261C2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6967" y="4218499"/>
            <a:ext cx="2640803" cy="57047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Реализация интерфейса</a:t>
            </a:r>
            <a:endParaRPr lang="ru-RU" b="1" dirty="0"/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D16C7B99-9723-4022-8904-97B66907F1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946967" y="4673496"/>
            <a:ext cx="2640803" cy="161641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 итоговом продукте представлена программа с удобным пользовательским интерфейсом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4</a:t>
            </a:r>
          </a:p>
        </p:txBody>
      </p:sp>
      <p:sp>
        <p:nvSpPr>
          <p:cNvPr id="2" name="Нижний колонтитул 5">
            <a:extLst>
              <a:ext uri="{FF2B5EF4-FFF2-40B4-BE49-F238E27FC236}">
                <a16:creationId xmlns:a16="http://schemas.microsoft.com/office/drawing/2014/main" id="{7DAFBB69-CE41-E542-8E44-46650DFD7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pic>
        <p:nvPicPr>
          <p:cNvPr id="5" name="Рисунок 4" descr="значок стопки бумаг">
            <a:extLst>
              <a:ext uri="{FF2B5EF4-FFF2-40B4-BE49-F238E27FC236}">
                <a16:creationId xmlns:a16="http://schemas.microsoft.com/office/drawing/2014/main" id="{9E2287CB-9A70-C028-1EC0-307750EE00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04123" y="3343631"/>
            <a:ext cx="603504" cy="603504"/>
          </a:xfrm>
          <a:prstGeom prst="rect">
            <a:avLst/>
          </a:prstGeom>
        </p:spPr>
      </p:pic>
      <p:pic>
        <p:nvPicPr>
          <p:cNvPr id="11" name="Рисунок 10" descr="значок копилки">
            <a:extLst>
              <a:ext uri="{FF2B5EF4-FFF2-40B4-BE49-F238E27FC236}">
                <a16:creationId xmlns:a16="http://schemas.microsoft.com/office/drawing/2014/main" id="{CE3FBF58-1136-E714-86A3-98AAEA218A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259917" y="3349227"/>
            <a:ext cx="603504" cy="603504"/>
          </a:xfrm>
          <a:prstGeom prst="rect">
            <a:avLst/>
          </a:prstGeom>
        </p:spPr>
      </p:pic>
      <p:pic>
        <p:nvPicPr>
          <p:cNvPr id="18" name="Графический объект 17">
            <a:extLst>
              <a:ext uri="{FF2B5EF4-FFF2-40B4-BE49-F238E27FC236}">
                <a16:creationId xmlns:a16="http://schemas.microsoft.com/office/drawing/2014/main" id="{6ACE898B-4E36-FDCA-0BE3-DE4933F4C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13061" y="3347987"/>
            <a:ext cx="599148" cy="599148"/>
          </a:xfrm>
          <a:prstGeom prst="rect">
            <a:avLst/>
          </a:prstGeom>
        </p:spPr>
      </p:pic>
      <p:pic>
        <p:nvPicPr>
          <p:cNvPr id="23" name="Графический объект 13">
            <a:extLst>
              <a:ext uri="{FF2B5EF4-FFF2-40B4-BE49-F238E27FC236}">
                <a16:creationId xmlns:a16="http://schemas.microsoft.com/office/drawing/2014/main" id="{30CE5DBF-4A10-D23F-A49F-2C762CF5C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59147" y="3348724"/>
            <a:ext cx="599148" cy="59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Заголовок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8" y="690802"/>
            <a:ext cx="4936277" cy="57589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Обзор продукта</a:t>
            </a:r>
          </a:p>
        </p:txBody>
      </p:sp>
      <p:pic>
        <p:nvPicPr>
          <p:cNvPr id="42" name="Рисунок 41" descr="значок ящика">
            <a:extLst>
              <a:ext uri="{FF2B5EF4-FFF2-40B4-BE49-F238E27FC236}">
                <a16:creationId xmlns:a16="http://schemas.microsoft.com/office/drawing/2014/main" id="{7A0C5CE6-9CA6-4807-B23A-A4F89C0310D2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6" name="Текст 75">
            <a:extLst>
              <a:ext uri="{FF2B5EF4-FFF2-40B4-BE49-F238E27FC236}">
                <a16:creationId xmlns:a16="http://schemas.microsoft.com/office/drawing/2014/main" id="{E239EA0A-BE2A-46D5-876A-5614B0A7C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90069" y="256867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Уникальный</a:t>
            </a:r>
          </a:p>
        </p:txBody>
      </p:sp>
      <p:sp>
        <p:nvSpPr>
          <p:cNvPr id="77" name="Текст 76">
            <a:extLst>
              <a:ext uri="{FF2B5EF4-FFF2-40B4-BE49-F238E27FC236}">
                <a16:creationId xmlns:a16="http://schemas.microsoft.com/office/drawing/2014/main" id="{92FDC44E-20CB-4210-8DA6-F83A46B395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90069" y="2861987"/>
            <a:ext cx="3008630" cy="99791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Данный продукт является востребованным на рынке </a:t>
            </a:r>
          </a:p>
        </p:txBody>
      </p:sp>
      <p:pic>
        <p:nvPicPr>
          <p:cNvPr id="43" name="Рисунок 42" descr="значок рынка">
            <a:extLst>
              <a:ext uri="{FF2B5EF4-FFF2-40B4-BE49-F238E27FC236}">
                <a16:creationId xmlns:a16="http://schemas.microsoft.com/office/drawing/2014/main" id="{68703471-66FD-4701-B79F-C054E717F50D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4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7" name="Текст 96">
            <a:extLst>
              <a:ext uri="{FF2B5EF4-FFF2-40B4-BE49-F238E27FC236}">
                <a16:creationId xmlns:a16="http://schemas.microsoft.com/office/drawing/2014/main" id="{1C9BBBD5-3078-4A97-8E7D-F5F839845B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913979" y="256867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Практичный</a:t>
            </a:r>
          </a:p>
        </p:txBody>
      </p:sp>
      <p:sp>
        <p:nvSpPr>
          <p:cNvPr id="96" name="Текст 95">
            <a:extLst>
              <a:ext uri="{FF2B5EF4-FFF2-40B4-BE49-F238E27FC236}">
                <a16:creationId xmlns:a16="http://schemas.microsoft.com/office/drawing/2014/main" id="{CDBDA856-8CC1-449E-B621-022F99358F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13979" y="2861988"/>
            <a:ext cx="3008630" cy="99791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Он сократит время на поиск нужной информации</a:t>
            </a:r>
          </a:p>
        </p:txBody>
      </p:sp>
      <p:pic>
        <p:nvPicPr>
          <p:cNvPr id="45" name="Рисунок 44" descr="клипборд с изображением квадратика, отмеченного галочкой">
            <a:extLst>
              <a:ext uri="{FF2B5EF4-FFF2-40B4-BE49-F238E27FC236}">
                <a16:creationId xmlns:a16="http://schemas.microsoft.com/office/drawing/2014/main" id="{C8D7F118-FF46-4EA6-8CB0-7A7F32EA9B67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9" name="Текст 98">
            <a:extLst>
              <a:ext uri="{FF2B5EF4-FFF2-40B4-BE49-F238E27FC236}">
                <a16:creationId xmlns:a16="http://schemas.microsoft.com/office/drawing/2014/main" id="{3A32E54C-621B-48BA-A803-164046E2AE6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190069" y="5044309"/>
            <a:ext cx="3008631" cy="3481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Проверенный</a:t>
            </a:r>
          </a:p>
        </p:txBody>
      </p:sp>
      <p:sp>
        <p:nvSpPr>
          <p:cNvPr id="98" name="Текст 97">
            <a:extLst>
              <a:ext uri="{FF2B5EF4-FFF2-40B4-BE49-F238E27FC236}">
                <a16:creationId xmlns:a16="http://schemas.microsoft.com/office/drawing/2014/main" id="{01AED438-7299-4DC8-9DD9-BA1D41DA96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0069" y="5337618"/>
            <a:ext cx="3008630" cy="63668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Проведено тестирование специалистами из политеха</a:t>
            </a:r>
          </a:p>
        </p:txBody>
      </p:sp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5</a:t>
            </a:fld>
            <a:endParaRPr lang="ru-RU" dirty="0"/>
          </a:p>
        </p:txBody>
      </p:sp>
      <p:pic>
        <p:nvPicPr>
          <p:cNvPr id="8" name="Рисунок 7" descr="клипборд с изображением квадратика, отмеченного галочкой">
            <a:extLst>
              <a:ext uri="{FF2B5EF4-FFF2-40B4-BE49-F238E27FC236}">
                <a16:creationId xmlns:a16="http://schemas.microsoft.com/office/drawing/2014/main" id="{9DDB02AB-4A99-8FC9-F919-3C0D4589F1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5" r="375"/>
          <a:stretch>
            <a:fillRect/>
          </a:stretch>
        </p:blipFill>
        <p:spPr>
          <a:xfrm>
            <a:off x="7913978" y="4281832"/>
            <a:ext cx="603504" cy="603504"/>
          </a:xfrm>
          <a:prstGeom prst="rect">
            <a:avLst/>
          </a:prstGeom>
        </p:spPr>
      </p:pic>
      <p:sp>
        <p:nvSpPr>
          <p:cNvPr id="9" name="Текст 98">
            <a:extLst>
              <a:ext uri="{FF2B5EF4-FFF2-40B4-BE49-F238E27FC236}">
                <a16:creationId xmlns:a16="http://schemas.microsoft.com/office/drawing/2014/main" id="{0EB0DED8-98D9-56C6-7B37-8D962EAD9925}"/>
              </a:ext>
            </a:extLst>
          </p:cNvPr>
          <p:cNvSpPr txBox="1">
            <a:spLocks/>
          </p:cNvSpPr>
          <p:nvPr/>
        </p:nvSpPr>
        <p:spPr>
          <a:xfrm>
            <a:off x="7913978" y="5044309"/>
            <a:ext cx="3008631" cy="348162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Интуитивно понятный</a:t>
            </a:r>
          </a:p>
        </p:txBody>
      </p:sp>
      <p:sp>
        <p:nvSpPr>
          <p:cNvPr id="10" name="Текст 97">
            <a:extLst>
              <a:ext uri="{FF2B5EF4-FFF2-40B4-BE49-F238E27FC236}">
                <a16:creationId xmlns:a16="http://schemas.microsoft.com/office/drawing/2014/main" id="{40C4FD77-D60E-D266-685F-A236EE704E46}"/>
              </a:ext>
            </a:extLst>
          </p:cNvPr>
          <p:cNvSpPr txBox="1">
            <a:spLocks/>
          </p:cNvSpPr>
          <p:nvPr/>
        </p:nvSpPr>
        <p:spPr>
          <a:xfrm>
            <a:off x="7913978" y="5337618"/>
            <a:ext cx="3008630" cy="636682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Получаемые ответы на вопросы являются краткими и понятными</a:t>
            </a:r>
          </a:p>
        </p:txBody>
      </p:sp>
      <p:sp>
        <p:nvSpPr>
          <p:cNvPr id="11" name="Нижний колонтитул 5">
            <a:extLst>
              <a:ext uri="{FF2B5EF4-FFF2-40B4-BE49-F238E27FC236}">
                <a16:creationId xmlns:a16="http://schemas.microsoft.com/office/drawing/2014/main" id="{098F3B20-10C3-8E20-3663-DBD5895DD4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11" y="760406"/>
            <a:ext cx="5424988" cy="57924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Модель программы</a:t>
            </a: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F09B50DC-B299-47D5-8FBF-8BB1F764A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070" y="3563131"/>
            <a:ext cx="2350659" cy="34119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MML</a:t>
            </a:r>
            <a:endParaRPr lang="ru-RU" dirty="0"/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5B2431E2-5AF0-49F8-8C0F-52F1C11718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070" y="3911304"/>
            <a:ext cx="2350659" cy="107365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 основе нашей программы лежат большие языковые модели 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974545B8-60BB-4D0D-8EE6-4D20EFAB71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38930" y="3563131"/>
            <a:ext cx="2350659" cy="32129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RAG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947754CF-0306-43C0-AAC6-F0E44B385D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38930" y="3911304"/>
            <a:ext cx="2350659" cy="141283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Мы считаем, что </a:t>
            </a:r>
            <a:r>
              <a:rPr lang="en-US" dirty="0"/>
              <a:t>Retrieval-augmented generation – </a:t>
            </a:r>
            <a:r>
              <a:rPr lang="ru-RU" dirty="0"/>
              <a:t>это один из эффективных методов дообучения </a:t>
            </a:r>
            <a:r>
              <a:rPr lang="en-US" dirty="0"/>
              <a:t>LLM</a:t>
            </a:r>
            <a:endParaRPr lang="ru-RU" dirty="0"/>
          </a:p>
        </p:txBody>
      </p:sp>
      <p:sp>
        <p:nvSpPr>
          <p:cNvPr id="44" name="Текст 43">
            <a:extLst>
              <a:ext uri="{FF2B5EF4-FFF2-40B4-BE49-F238E27FC236}">
                <a16:creationId xmlns:a16="http://schemas.microsoft.com/office/drawing/2014/main" id="{08BF14CB-16F9-4C81-89C6-D1803D9FF6C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783" y="3677392"/>
            <a:ext cx="1965374" cy="39274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API</a:t>
            </a:r>
            <a:endParaRPr lang="ru-RU" dirty="0"/>
          </a:p>
        </p:txBody>
      </p:sp>
      <p:sp>
        <p:nvSpPr>
          <p:cNvPr id="45" name="Текст 44">
            <a:extLst>
              <a:ext uri="{FF2B5EF4-FFF2-40B4-BE49-F238E27FC236}">
                <a16:creationId xmlns:a16="http://schemas.microsoft.com/office/drawing/2014/main" id="{BF20205F-2E3B-455D-AD51-19DBA042B6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783" y="4025565"/>
            <a:ext cx="1965374" cy="123585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Простой метод работы с программой не внедряясь в её код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6</a:t>
            </a:fld>
            <a:endParaRPr lang="ru-RU"/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89EE8C66-A3B6-1381-9A01-05CA5F5C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8" idx="6"/>
            <a:endCxn id="7" idx="2"/>
          </p:cNvCxnSpPr>
          <p:nvPr/>
        </p:nvCxnSpPr>
        <p:spPr>
          <a:xfrm>
            <a:off x="1746797" y="2928086"/>
            <a:ext cx="75472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Овал 4">
            <a:extLst>
              <a:ext uri="{FF2B5EF4-FFF2-40B4-BE49-F238E27FC236}">
                <a16:creationId xmlns:a16="http://schemas.microsoft.com/office/drawing/2014/main" id="{9A134825-D33D-E5B3-124E-4BC73705DD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59616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DC5BD729-EBCC-D0A7-AF81-9B94FE540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22368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5F18833A-D6C8-A327-1A42-69CA867EE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4018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D7A450AC-3D7B-8FB6-13D8-72A4FCE89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19" y="2455247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pic>
        <p:nvPicPr>
          <p:cNvPr id="11" name="Графический объект 17">
            <a:extLst>
              <a:ext uri="{FF2B5EF4-FFF2-40B4-BE49-F238E27FC236}">
                <a16:creationId xmlns:a16="http://schemas.microsoft.com/office/drawing/2014/main" id="{07FF91C2-8AFF-8969-F8E0-88D0DA7CC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2881" y="2603357"/>
            <a:ext cx="599148" cy="599148"/>
          </a:xfrm>
          <a:prstGeom prst="rect">
            <a:avLst/>
          </a:prstGeom>
        </p:spPr>
      </p:pic>
      <p:pic>
        <p:nvPicPr>
          <p:cNvPr id="19" name="Графический объект 13">
            <a:extLst>
              <a:ext uri="{FF2B5EF4-FFF2-40B4-BE49-F238E27FC236}">
                <a16:creationId xmlns:a16="http://schemas.microsoft.com/office/drawing/2014/main" id="{E84FB05E-51BF-DBB2-AC45-43AC9317F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98800" y="2648238"/>
            <a:ext cx="599148" cy="599148"/>
          </a:xfrm>
          <a:prstGeom prst="rect">
            <a:avLst/>
          </a:prstGeom>
        </p:spPr>
      </p:pic>
      <p:pic>
        <p:nvPicPr>
          <p:cNvPr id="14" name="Графический объект 13">
            <a:extLst>
              <a:ext uri="{FF2B5EF4-FFF2-40B4-BE49-F238E27FC236}">
                <a16:creationId xmlns:a16="http://schemas.microsoft.com/office/drawing/2014/main" id="{5EB2FC54-BDCC-433E-9F5F-4479FEC4C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0328" y="2643806"/>
            <a:ext cx="599148" cy="599148"/>
          </a:xfrm>
          <a:prstGeom prst="rect">
            <a:avLst/>
          </a:prstGeom>
        </p:spPr>
      </p:pic>
      <p:sp>
        <p:nvSpPr>
          <p:cNvPr id="20" name="Текст 43">
            <a:extLst>
              <a:ext uri="{FF2B5EF4-FFF2-40B4-BE49-F238E27FC236}">
                <a16:creationId xmlns:a16="http://schemas.microsoft.com/office/drawing/2014/main" id="{02D166D3-AA0C-7953-D94B-409D76C092DB}"/>
              </a:ext>
            </a:extLst>
          </p:cNvPr>
          <p:cNvSpPr txBox="1">
            <a:spLocks/>
          </p:cNvSpPr>
          <p:nvPr/>
        </p:nvSpPr>
        <p:spPr>
          <a:xfrm>
            <a:off x="8561883" y="3616663"/>
            <a:ext cx="2457410" cy="392743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600" b="1" kern="1200" cap="none" spc="200" baseline="0">
                <a:solidFill>
                  <a:schemeClr val="accent6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Web-</a:t>
            </a:r>
            <a:r>
              <a:rPr lang="ru-RU" dirty="0"/>
              <a:t>приложение</a:t>
            </a:r>
            <a:endParaRPr lang="en-US" dirty="0"/>
          </a:p>
        </p:txBody>
      </p:sp>
      <p:sp>
        <p:nvSpPr>
          <p:cNvPr id="21" name="Текст 44">
            <a:extLst>
              <a:ext uri="{FF2B5EF4-FFF2-40B4-BE49-F238E27FC236}">
                <a16:creationId xmlns:a16="http://schemas.microsoft.com/office/drawing/2014/main" id="{52D85109-5390-CD6A-22FD-6F3BCD528702}"/>
              </a:ext>
            </a:extLst>
          </p:cNvPr>
          <p:cNvSpPr txBox="1">
            <a:spLocks/>
          </p:cNvSpPr>
          <p:nvPr/>
        </p:nvSpPr>
        <p:spPr>
          <a:xfrm>
            <a:off x="8784170" y="4138818"/>
            <a:ext cx="1965374" cy="1235851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lang="ru-RU" sz="1400" kern="1200" cap="none" spc="0" baseline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Изящный и практичный способ реализации интерфейса</a:t>
            </a:r>
          </a:p>
        </p:txBody>
      </p:sp>
      <p:pic>
        <p:nvPicPr>
          <p:cNvPr id="16" name="Графический объект 15">
            <a:extLst>
              <a:ext uri="{FF2B5EF4-FFF2-40B4-BE49-F238E27FC236}">
                <a16:creationId xmlns:a16="http://schemas.microsoft.com/office/drawing/2014/main" id="{4F06236B-DDE6-47A9-8020-9F1D55DB8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67971" y="2673227"/>
            <a:ext cx="599148" cy="599148"/>
          </a:xfrm>
          <a:prstGeom prst="rect">
            <a:avLst/>
          </a:prstGeom>
        </p:spPr>
      </p:pic>
      <p:sp>
        <p:nvSpPr>
          <p:cNvPr id="28" name="Нижний колонтитул 5">
            <a:extLst>
              <a:ext uri="{FF2B5EF4-FFF2-40B4-BE49-F238E27FC236}">
                <a16:creationId xmlns:a16="http://schemas.microsoft.com/office/drawing/2014/main" id="{E3427BC3-9E68-C5F6-A8AD-A0E76C491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59022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Обзор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371649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Заголовок 45">
            <a:extLst>
              <a:ext uri="{FF2B5EF4-FFF2-40B4-BE49-F238E27FC236}">
                <a16:creationId xmlns:a16="http://schemas.microsoft.com/office/drawing/2014/main" id="{33E47C41-D39A-4245-A7A3-ED0AB8507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799" y="1380501"/>
            <a:ext cx="50974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dirty="0"/>
              <a:t>Обзор возможностей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5B0169F7-C655-419A-837E-361F2B2148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2337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 sz="2000" dirty="0"/>
              <a:t>Ответы на вопросы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3686A163-9DC0-4062-B9F2-7356DCF3AE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2336" y="4670980"/>
            <a:ext cx="2693129" cy="115163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может формулировать краткие и понятные ответы на задаваемые вопросы</a:t>
            </a:r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A6CE42C0-A515-44EB-BC74-1BABB144F8A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87933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/>
              <a:t>обучаемость</a:t>
            </a:r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8AF842C8-A5D3-45DC-A744-72AF8C8786B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87931" y="4670980"/>
            <a:ext cx="2693129" cy="1536091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Программу можно легко </a:t>
            </a:r>
            <a:r>
              <a:rPr lang="ru-RU" dirty="0" err="1"/>
              <a:t>дообучить</a:t>
            </a:r>
            <a:r>
              <a:rPr lang="ru-RU" dirty="0"/>
              <a:t> на своих данных</a:t>
            </a:r>
          </a:p>
          <a:p>
            <a:pPr rtl="0"/>
            <a:endParaRPr lang="ru-RU" dirty="0"/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8182F801-E17C-4A69-AD17-239F51B8AA2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83530" y="3400981"/>
            <a:ext cx="2693128" cy="99168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/>
              <a:t>Удобный интерфейс</a:t>
            </a:r>
          </a:p>
        </p:txBody>
      </p:sp>
      <p:sp>
        <p:nvSpPr>
          <p:cNvPr id="51" name="Текст 50">
            <a:extLst>
              <a:ext uri="{FF2B5EF4-FFF2-40B4-BE49-F238E27FC236}">
                <a16:creationId xmlns:a16="http://schemas.microsoft.com/office/drawing/2014/main" id="{1FD9BD1C-061E-444C-9C04-891206C401D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83528" y="4670980"/>
            <a:ext cx="2693129" cy="137335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Программа имеет интуитивно понятный интерфейс </a:t>
            </a:r>
          </a:p>
          <a:p>
            <a:pPr rtl="0"/>
            <a:r>
              <a:rPr lang="ru-RU" dirty="0"/>
              <a:t>Также он имеет широкий функционал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C97396-5C5E-4112-B44F-BAEFC9E0A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8D1FC6F8-0BCD-47E9-9C64-690771D9C143}" type="slidenum">
              <a:rPr lang="ru-RU" smtClean="0"/>
              <a:pPr rtl="0"/>
              <a:t>8</a:t>
            </a:fld>
            <a:endParaRPr lang="ru-RU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645F8A3-F409-4E82-902F-3686B4C01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81114" y="4533900"/>
            <a:ext cx="2504527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4785493-3983-4D5B-89C1-18CAAE0A8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676709" y="4533900"/>
            <a:ext cx="241929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EE9FFB6-DC81-4156-AEF7-2BDD543C8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572306" y="4533900"/>
            <a:ext cx="246320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ижний колонтитул 5">
            <a:extLst>
              <a:ext uri="{FF2B5EF4-FFF2-40B4-BE49-F238E27FC236}">
                <a16:creationId xmlns:a16="http://schemas.microsoft.com/office/drawing/2014/main" id="{157DF38D-3427-D206-FB60-E6B8FE149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423613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Заголовок 58">
            <a:extLst>
              <a:ext uri="{FF2B5EF4-FFF2-40B4-BE49-F238E27FC236}">
                <a16:creationId xmlns:a16="http://schemas.microsoft.com/office/drawing/2014/main" id="{8FA1AC37-B920-4C0A-855F-E5667B422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770" y="814909"/>
            <a:ext cx="5564208" cy="1346172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dirty="0"/>
              <a:t>Оценка программы специалистами  из Политеха</a:t>
            </a:r>
            <a:br>
              <a:rPr lang="ru-RU" dirty="0"/>
            </a:b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A73ED8FD-6B33-4E5E-8834-826A2D148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FEA145A6-660C-42A7-85AF-AF42E3C0A892}" type="slidenum">
              <a:rPr lang="ru-RU" smtClean="0"/>
              <a:pPr rtl="0"/>
              <a:t>9</a:t>
            </a:fld>
            <a:endParaRPr lang="ru-RU" dirty="0"/>
          </a:p>
        </p:txBody>
      </p:sp>
      <p:sp>
        <p:nvSpPr>
          <p:cNvPr id="25" name="Нижний колонтитул 5">
            <a:extLst>
              <a:ext uri="{FF2B5EF4-FFF2-40B4-BE49-F238E27FC236}">
                <a16:creationId xmlns:a16="http://schemas.microsoft.com/office/drawing/2014/main" id="{69B959F3-B430-FEDF-BAD5-50AB30E3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38382" y="1305433"/>
            <a:ext cx="2975987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900" dirty="0"/>
              <a:t>Ai </a:t>
            </a:r>
            <a:r>
              <a:rPr lang="ru-RU" sz="900" dirty="0"/>
              <a:t>Агнет для поиска в документации компании</a:t>
            </a:r>
            <a:endParaRPr lang="ru-RU" b="1" dirty="0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80525D2-8F70-EC3D-C3A1-8B6296E186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473" t="-10075" r="1473" b="1826"/>
          <a:stretch/>
        </p:blipFill>
        <p:spPr>
          <a:xfrm>
            <a:off x="0" y="1869987"/>
            <a:ext cx="9246297" cy="498801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3A12DD39-5357-7258-472B-35462C083B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726"/>
          <a:stretch/>
        </p:blipFill>
        <p:spPr>
          <a:xfrm>
            <a:off x="5908114" y="2860341"/>
            <a:ext cx="3338183" cy="36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8887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3089DF1-5746-46EC-AE4D-E0FEEFA364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3B034D-ACEF-4C52-A048-622E130B9A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D07AFA-56ED-494E-AC96-7D874BD7F8D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TM56488565</Template>
  <TotalTime>0</TotalTime>
  <Words>330</Words>
  <Application>Microsoft Office PowerPoint</Application>
  <PresentationFormat>Широкоэкранный</PresentationFormat>
  <Paragraphs>78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Courier New</vt:lpstr>
      <vt:lpstr>Тема Office</vt:lpstr>
      <vt:lpstr>Ai Агнет для поиска  в документации</vt:lpstr>
      <vt:lpstr>О нас</vt:lpstr>
      <vt:lpstr>Проблема</vt:lpstr>
      <vt:lpstr>Решение</vt:lpstr>
      <vt:lpstr>Обзор продукта</vt:lpstr>
      <vt:lpstr>Модель программы</vt:lpstr>
      <vt:lpstr>Обзор ПРИЛОЖЕНИЯ</vt:lpstr>
      <vt:lpstr>Обзор возможностей</vt:lpstr>
      <vt:lpstr>Оценка программы специалистами  из Политеха </vt:lpstr>
      <vt:lpstr>Спасибо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2021-05-30T19:37:17Z</dcterms:created>
  <dcterms:modified xsi:type="dcterms:W3CDTF">2024-11-28T20:56:58Z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